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9" r:id="rId3"/>
    <p:sldId id="256" r:id="rId4"/>
    <p:sldId id="257" r:id="rId5"/>
    <p:sldId id="259" r:id="rId6"/>
    <p:sldId id="260" r:id="rId7"/>
    <p:sldId id="263" r:id="rId8"/>
    <p:sldId id="266" r:id="rId9"/>
    <p:sldId id="264" r:id="rId10"/>
    <p:sldId id="267" r:id="rId11"/>
    <p:sldId id="268" r:id="rId12"/>
    <p:sldId id="269" r:id="rId13"/>
    <p:sldId id="270" r:id="rId14"/>
    <p:sldId id="277" r:id="rId15"/>
    <p:sldId id="273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2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78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4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33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41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5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29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0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66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12/9/2025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1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59" y="1218245"/>
            <a:ext cx="4988117" cy="49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79055" y="6227058"/>
            <a:ext cx="368742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FF0000"/>
                </a:solidFill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8558"/>
            <a:ext cx="6197649" cy="447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1297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A Seashore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3. </a:t>
            </a:r>
            <a:r>
              <a:rPr lang="en-US" sz="4000" b="1" dirty="0" err="1">
                <a:solidFill>
                  <a:srgbClr val="00B050"/>
                </a:solidFill>
              </a:rPr>
              <a:t>Vẽ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tranh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theo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tác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phẩm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của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họa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sĩ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266699"/>
            <a:ext cx="714375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58138" y="1065911"/>
            <a:ext cx="36777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Landscape at  Arles</a:t>
            </a:r>
          </a:p>
        </p:txBody>
      </p:sp>
    </p:spTree>
    <p:extLst>
      <p:ext uri="{BB962C8B-B14F-4D97-AF65-F5344CB8AC3E}">
        <p14:creationId xmlns:p14="http://schemas.microsoft.com/office/powerpoint/2010/main" val="330736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0"/>
            <a:ext cx="7335699" cy="51986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7" y="206055"/>
            <a:ext cx="526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Tranh vẽ của học sinh</a:t>
            </a:r>
          </a:p>
        </p:txBody>
      </p:sp>
      <p:sp>
        <p:nvSpPr>
          <p:cNvPr id="4" name="Rectangle 3"/>
          <p:cNvSpPr/>
          <p:nvPr/>
        </p:nvSpPr>
        <p:spPr>
          <a:xfrm>
            <a:off x="7059706" y="1307958"/>
            <a:ext cx="531158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>
                <a:solidFill>
                  <a:srgbClr val="002060"/>
                </a:solidFill>
              </a:rPr>
              <a:t>Bảo Lâm 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 </a:t>
            </a:r>
            <a:r>
              <a:rPr lang="en-US" sz="3500" i="1">
                <a:solidFill>
                  <a:srgbClr val="FF0000"/>
                </a:solidFill>
              </a:rPr>
              <a:t>Bên Bờ Biển ( Màu nước 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867" y="898431"/>
            <a:ext cx="4559674" cy="57926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00047" y="3351910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Thanh Bình- 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 </a:t>
            </a:r>
            <a:endParaRPr lang="en-US" sz="3500" i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1" y="1171295"/>
            <a:ext cx="6405305" cy="47991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13494" y="4333545"/>
            <a:ext cx="53115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2060"/>
                </a:solidFill>
              </a:rPr>
              <a:t>Nhã Kỳ - Mô phỏng tranh </a:t>
            </a:r>
          </a:p>
          <a:p>
            <a:r>
              <a:rPr lang="en-US" sz="3500" i="1">
                <a:solidFill>
                  <a:srgbClr val="002060"/>
                </a:solidFill>
              </a:rPr>
              <a:t>  </a:t>
            </a:r>
            <a:endParaRPr lang="en-US" sz="3500" i="1">
              <a:solidFill>
                <a:srgbClr val="FF0000"/>
              </a:solidFill>
            </a:endParaRPr>
          </a:p>
        </p:txBody>
      </p:sp>
      <p:sp>
        <p:nvSpPr>
          <p:cNvPr id="9" name="Right Arrow 8">
            <a:hlinkClick r:id="" action="ppaction://noaction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937" y="206055"/>
            <a:ext cx="7351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</a:rPr>
              <a:t>4. Trưng bày sản phẩm và chia sẻ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66165" y="968066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Nêu cảm nhận và phân tích: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49250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Bài vẽ em ấn tượng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016937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Cảnh vật, không gian và con người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15789" y="2541372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Cách diễn tả mảng hình, đậm nhạt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02342" y="3052361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Hòa sắc trong bài vẽ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8895" y="3590243"/>
            <a:ext cx="906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Ý tưởng điều chỉnh để bài vẽ gần hơn với phong cách hõa sĩ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7530" y="4168466"/>
            <a:ext cx="90678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  <a:latin typeface="Times New Roman" panose="02020603050405020304" pitchFamily="18" charset="0"/>
              </a:rPr>
              <a:t>- Em rút ra được bài học gì, khi thể hiện tranh theo phong các họa sĩ Paul Gauguin ?</a:t>
            </a:r>
          </a:p>
        </p:txBody>
      </p:sp>
      <p:sp>
        <p:nvSpPr>
          <p:cNvPr id="12" name="Right Arrow 11">
            <a:hlinkClick r:id="" action="ppaction://noaction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8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5" grpId="0" build="allAtOnce"/>
      <p:bldP spid="6" grpId="0" build="allAtOnce"/>
      <p:bldP spid="7" grpId="0" build="allAtOnce"/>
      <p:bldP spid="8" grpId="0" build="allAtOnce"/>
      <p:bldP spid="9" grpId="0" build="allAtOnce"/>
      <p:bldP spid="11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997" y="809033"/>
            <a:ext cx="9220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50129" y="2511190"/>
            <a:ext cx="8382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Các hoạ sĩ rất chú trọng vào ánh sáng, đặc biệt là ánh sáng mặt trời chiếu vào con người và cảnh vật.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59" y="1532843"/>
            <a:ext cx="906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- 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227" y="3534723"/>
            <a:ext cx="8519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</a:rPr>
              <a:t>* 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4221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71375" y="620647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4542" y="103024"/>
            <a:ext cx="11243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</a:rPr>
              <a:t>5. Tìm hiểu tác phẩm HH của trường phái Ấn Tượng</a:t>
            </a:r>
          </a:p>
        </p:txBody>
      </p:sp>
    </p:spTree>
    <p:extLst>
      <p:ext uri="{BB962C8B-B14F-4D97-AF65-F5344CB8AC3E}">
        <p14:creationId xmlns:p14="http://schemas.microsoft.com/office/powerpoint/2010/main" val="364762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8" y="145742"/>
            <a:ext cx="5463732" cy="36424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293" y="3949729"/>
            <a:ext cx="4008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246" y="1281119"/>
            <a:ext cx="5696702" cy="4509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0087" y="6004440"/>
            <a:ext cx="5857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5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2" y="168499"/>
            <a:ext cx="4984524" cy="372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746528" y="4248465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Hoa diên vĩ </a:t>
            </a:r>
            <a:r>
              <a:rPr lang="en-US" altLang="en-US" sz="1600">
                <a:latin typeface="Arial" panose="020B0604020202020204" pitchFamily="34" charset="0"/>
              </a:rPr>
              <a:t>-</a:t>
            </a: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641" y="1384663"/>
            <a:ext cx="5952308" cy="417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7280366" y="5752011"/>
            <a:ext cx="3505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1600">
                <a:latin typeface="Arial" panose="020B0604020202020204" pitchFamily="34" charset="0"/>
              </a:rPr>
              <a:t>– Ma-nê</a:t>
            </a:r>
          </a:p>
        </p:txBody>
      </p:sp>
    </p:spTree>
    <p:extLst>
      <p:ext uri="{BB962C8B-B14F-4D97-AF65-F5344CB8AC3E}">
        <p14:creationId xmlns:p14="http://schemas.microsoft.com/office/powerpoint/2010/main" val="1808692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42813" y="429768"/>
            <a:ext cx="4343400" cy="5277916"/>
            <a:chOff x="2948" y="629"/>
            <a:chExt cx="2256" cy="3114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4" y="629"/>
              <a:ext cx="1892" cy="2708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2948" y="3471"/>
              <a:ext cx="225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/>
                <a:t>- </a:t>
              </a:r>
              <a:r>
                <a:rPr lang="en-US" altLang="en-US" sz="2400" i="1"/>
                <a:t>Mone </a:t>
              </a:r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097" y="833718"/>
            <a:ext cx="6311974" cy="484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48" y="5836024"/>
            <a:ext cx="402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5186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VNI-Silver" pitchFamily="2" charset="0"/>
              </a:rPr>
              <a:t>NGHEÄ THUAÄT HIEÄN DAÏI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58943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93" y="2752796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47985" y="2588654"/>
            <a:ext cx="7353592" cy="1326525"/>
          </a:xfrm>
        </p:spPr>
        <p:txBody>
          <a:bodyPr>
            <a:noAutofit/>
          </a:bodyPr>
          <a:lstStyle/>
          <a:p>
            <a:pPr algn="l"/>
            <a:r>
              <a:rPr lang="en-US" sz="4000" b="1">
                <a:solidFill>
                  <a:srgbClr val="002060"/>
                </a:solidFill>
              </a:rPr>
              <a:t>Bài 1: Thiên nhiên trong tranh của họa sĩ Paul Gauguin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98" y="402780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022226" y="3863663"/>
            <a:ext cx="8602844" cy="13265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C00000"/>
                </a:solidFill>
              </a:rPr>
              <a:t>Bài 2: Nghệ thuật tranh cắt dán ( Collage Art 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7" y="514826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983590" y="5318975"/>
            <a:ext cx="7353592" cy="6697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7030A0"/>
                </a:solidFill>
              </a:rPr>
              <a:t>Bài 3: Tranh chân dung biểu cảm</a:t>
            </a:r>
          </a:p>
        </p:txBody>
      </p:sp>
    </p:spTree>
    <p:extLst>
      <p:ext uri="{BB962C8B-B14F-4D97-AF65-F5344CB8AC3E}">
        <p14:creationId xmlns:p14="http://schemas.microsoft.com/office/powerpoint/2010/main" val="11734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/>
      <p:bldP spid="14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8434" y="2402823"/>
            <a:ext cx="3005069" cy="2387600"/>
          </a:xfrm>
        </p:spPr>
        <p:txBody>
          <a:bodyPr>
            <a:normAutofit fontScale="90000"/>
          </a:bodyPr>
          <a:lstStyle/>
          <a:p>
            <a:r>
              <a:rPr lang="en-US" sz="4400">
                <a:solidFill>
                  <a:srgbClr val="FF0000"/>
                </a:solidFill>
              </a:rPr>
              <a:t>Guiguin</a:t>
            </a:r>
            <a:br>
              <a:rPr lang="en-US" sz="4400">
                <a:solidFill>
                  <a:srgbClr val="FF0000"/>
                </a:solidFill>
              </a:rPr>
            </a:br>
            <a:r>
              <a:rPr lang="en-US" sz="4400">
                <a:solidFill>
                  <a:srgbClr val="FF0000"/>
                </a:solidFill>
              </a:rPr>
              <a:t>sinh ngày 7/06/1848</a:t>
            </a:r>
            <a:br>
              <a:rPr lang="en-US" sz="4400">
                <a:solidFill>
                  <a:srgbClr val="FF0000"/>
                </a:solidFill>
              </a:rPr>
            </a:br>
            <a:r>
              <a:rPr lang="en-US" sz="4400">
                <a:solidFill>
                  <a:srgbClr val="FF0000"/>
                </a:solidFill>
              </a:rPr>
              <a:t>tại 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171" y="5676351"/>
            <a:ext cx="9812884" cy="1290502"/>
          </a:xfrm>
        </p:spPr>
        <p:txBody>
          <a:bodyPr>
            <a:normAutofit/>
          </a:bodyPr>
          <a:lstStyle/>
          <a:p>
            <a:r>
              <a:rPr lang="vi-VN" b="1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 đặc quyền tại Peru nhờ người chú làm tổng thống Peru của</a:t>
            </a:r>
            <a:r>
              <a:rPr lang="en-US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b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b="1">
                <a:solidFill>
                  <a:srgbClr val="002060"/>
                </a:solidFill>
                <a:latin typeface="+mj-lt"/>
              </a:rPr>
              <a:t>.</a:t>
            </a:r>
            <a:r>
              <a:rPr lang="en-US" b="1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b="1">
                <a:solidFill>
                  <a:srgbClr val="002060"/>
                </a:solidFill>
                <a:latin typeface="+mj-lt"/>
              </a:rPr>
              <a:t> </a:t>
            </a:r>
            <a:endParaRPr lang="en-US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32" y="1471671"/>
            <a:ext cx="3172463" cy="402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284" y="2002322"/>
            <a:ext cx="4221675" cy="35160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93331" y="6505807"/>
            <a:ext cx="32207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https://thegioitranhsondau.com/hoa-si-paul-gauguin.html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4919" y="6090919"/>
            <a:ext cx="767081" cy="767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67527" y="943428"/>
            <a:ext cx="11624473" cy="5914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</a:rPr>
              <a:t>Thiên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Nhiên</a:t>
            </a:r>
            <a:r>
              <a:rPr lang="en-US" sz="4400" b="1" dirty="0">
                <a:solidFill>
                  <a:srgbClr val="FF0000"/>
                </a:solidFill>
              </a:rPr>
              <a:t> Trong Tranh </a:t>
            </a:r>
            <a:r>
              <a:rPr lang="en-US" sz="4400" b="1" dirty="0" err="1">
                <a:solidFill>
                  <a:srgbClr val="FF0000"/>
                </a:solidFill>
              </a:rPr>
              <a:t>Của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Họa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Sĩ</a:t>
            </a:r>
            <a:r>
              <a:rPr lang="en-US" sz="4400" b="1" dirty="0">
                <a:solidFill>
                  <a:srgbClr val="FF0000"/>
                </a:solidFill>
              </a:rPr>
              <a:t> Paul Gauguin</a:t>
            </a:r>
          </a:p>
        </p:txBody>
      </p:sp>
    </p:spTree>
    <p:extLst>
      <p:ext uri="{BB962C8B-B14F-4D97-AF65-F5344CB8AC3E}">
        <p14:creationId xmlns:p14="http://schemas.microsoft.com/office/powerpoint/2010/main" val="1948930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1" y="261257"/>
            <a:ext cx="4667115" cy="5673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599" y="395361"/>
            <a:ext cx="6529425" cy="2006767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Năm 1854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65485" y="2678417"/>
            <a:ext cx="6981371" cy="3170839"/>
          </a:xfrm>
        </p:spPr>
        <p:txBody>
          <a:bodyPr>
            <a:noAutofit/>
          </a:bodyPr>
          <a:lstStyle/>
          <a:p>
            <a:r>
              <a:rPr lang="vi-VN" sz="4000" b="1">
                <a:solidFill>
                  <a:srgbClr val="002060"/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  <a:endParaRPr lang="en-US" sz="4000" b="1">
              <a:solidFill>
                <a:srgbClr val="002060"/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44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16" y="1689983"/>
            <a:ext cx="47625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259" y="1082469"/>
            <a:ext cx="3677059" cy="48702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9092" y="5628060"/>
            <a:ext cx="4700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Kt: 74 x 100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5187" y="6181853"/>
            <a:ext cx="489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Road in Tahiti – 1981 ( sơn dầu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C000"/>
                </a:solidFill>
              </a:rPr>
              <a:t>1. Quan sát – nhận thức về tranh của họa sĩ</a:t>
            </a:r>
          </a:p>
        </p:txBody>
      </p:sp>
    </p:spTree>
    <p:extLst>
      <p:ext uri="{BB962C8B-B14F-4D97-AF65-F5344CB8AC3E}">
        <p14:creationId xmlns:p14="http://schemas.microsoft.com/office/powerpoint/2010/main" val="4138255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17" y="942929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2" y="148803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56" y="1993947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059" y="24594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79" y="294155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3617" y="3477125"/>
            <a:ext cx="8040795" cy="460602"/>
          </a:xfrm>
          <a:prstGeom prst="rect">
            <a:avLst/>
          </a:prstGeom>
        </p:spPr>
      </p:pic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937" y="206055"/>
            <a:ext cx="9852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2. Cách vẽ tranh theo tác phẩm của họa sĩ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2" y="997721"/>
            <a:ext cx="6843524" cy="5196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6558" y="1186750"/>
            <a:ext cx="389167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002060"/>
                </a:solidFill>
              </a:rPr>
              <a:t>Quan sát tranh mẫu, tìm ra đặc điểm cơ bản về: Bố cục, hình ảnh,  màu sắc</a:t>
            </a:r>
          </a:p>
        </p:txBody>
      </p:sp>
    </p:spTree>
    <p:extLst>
      <p:ext uri="{BB962C8B-B14F-4D97-AF65-F5344CB8AC3E}">
        <p14:creationId xmlns:p14="http://schemas.microsoft.com/office/powerpoint/2010/main" val="12184842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30" y="1772544"/>
            <a:ext cx="5700878" cy="3967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2458" y="5924843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2: Vẽ nhân vật mới cho tranh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33" y="203201"/>
            <a:ext cx="5588423" cy="395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1: Vẽ phác hình dựa theo cảnh vật trong mẫu</a:t>
            </a:r>
          </a:p>
        </p:txBody>
      </p:sp>
    </p:spTree>
    <p:extLst>
      <p:ext uri="{BB962C8B-B14F-4D97-AF65-F5344CB8AC3E}">
        <p14:creationId xmlns:p14="http://schemas.microsoft.com/office/powerpoint/2010/main" val="65566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>
            <a:hlinkClick r:id="" action="ppaction://noaction"/>
          </p:cNvPr>
          <p:cNvSpPr/>
          <p:nvPr/>
        </p:nvSpPr>
        <p:spPr>
          <a:xfrm>
            <a:off x="11452412" y="6441141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72" y="1704166"/>
            <a:ext cx="5704113" cy="4069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915" y="5903893"/>
            <a:ext cx="49783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Bước</a:t>
            </a:r>
            <a:r>
              <a:rPr lang="en-US" sz="2800" dirty="0">
                <a:solidFill>
                  <a:srgbClr val="002060"/>
                </a:solidFill>
              </a:rPr>
              <a:t> 4: </a:t>
            </a:r>
            <a:r>
              <a:rPr lang="en-US" sz="2800" dirty="0" err="1">
                <a:solidFill>
                  <a:srgbClr val="002060"/>
                </a:solidFill>
              </a:rPr>
              <a:t>Vẽ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chi </a:t>
            </a:r>
            <a:r>
              <a:rPr lang="en-US" sz="2800" dirty="0" err="1">
                <a:solidFill>
                  <a:srgbClr val="002060"/>
                </a:solidFill>
              </a:rPr>
              <a:t>tiết</a:t>
            </a:r>
            <a:r>
              <a:rPr lang="en-US" sz="2800" dirty="0">
                <a:solidFill>
                  <a:srgbClr val="002060"/>
                </a:solidFill>
              </a:rPr>
              <a:t>. Hoàn </a:t>
            </a:r>
            <a:r>
              <a:rPr lang="en-US" sz="2800" dirty="0" err="1">
                <a:solidFill>
                  <a:srgbClr val="002060"/>
                </a:solidFill>
              </a:rPr>
              <a:t>thiện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>
                <a:solidFill>
                  <a:srgbClr val="002060"/>
                </a:solidFill>
              </a:rPr>
              <a:t>tranh.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81201"/>
            <a:ext cx="6060168" cy="4449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4842" y="4873379"/>
            <a:ext cx="4893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Bước 3: Vẽ màu khái quát theo đậm nhạt của tranh mẫu</a:t>
            </a:r>
          </a:p>
        </p:txBody>
      </p:sp>
    </p:spTree>
    <p:extLst>
      <p:ext uri="{BB962C8B-B14F-4D97-AF65-F5344CB8AC3E}">
        <p14:creationId xmlns:p14="http://schemas.microsoft.com/office/powerpoint/2010/main" val="378107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553</Words>
  <Application>Microsoft Office PowerPoint</Application>
  <PresentationFormat>Widescreen</PresentationFormat>
  <Paragraphs>54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Exo 2</vt:lpstr>
      <vt:lpstr>Times New Roman</vt:lpstr>
      <vt:lpstr>VNI-Silver</vt:lpstr>
      <vt:lpstr>Office Theme</vt:lpstr>
      <vt:lpstr>PowerPoint Presentation</vt:lpstr>
      <vt:lpstr>Bài 1: Thiên nhiên trong tranh của họa sĩ Paul Gauguin</vt:lpstr>
      <vt:lpstr>Guiguin sinh ngày 7/06/1848 tại Paris</vt:lpstr>
      <vt:lpstr>Năm 1854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trà my</cp:lastModifiedBy>
  <cp:revision>37</cp:revision>
  <dcterms:created xsi:type="dcterms:W3CDTF">2023-05-10T06:45:36Z</dcterms:created>
  <dcterms:modified xsi:type="dcterms:W3CDTF">2025-09-12T08:47:08Z</dcterms:modified>
</cp:coreProperties>
</file>